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ableStyles" Target="tableStyle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theme" Target="theme/theme1.xml" /><Relationship Id="rId5" Type="http://schemas.openxmlformats.org/officeDocument/2006/relationships/slide" Target="slides/slide4.xml" /><Relationship Id="rId10"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presProps" Target="presProps.xml" /></Relationships>
</file>

<file path=ppt/media/hdphoto1.wdp>
</file>

<file path=ppt/media/hdphoto2.wdp>
</file>

<file path=ppt/media/hdphoto3.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png>
</file>

<file path=ppt/media/image5.png>
</file>

<file path=ppt/media/image6.pn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4820C-334B-9713-175C-62D35A2953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A61C95-F5EA-5FB0-2A88-3709FB1399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C5E9AF-AE16-31B7-DEB2-9A656119D6EB}"/>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2537CEBD-1C03-1EF6-3E9B-AC46D850B0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1F13D1-6E1A-86E6-E4B3-53BD28E2AB0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29975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35B89-7C3E-0E81-8EF9-1B2CA5C11F3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155535-2F7B-5C0D-8CBE-289B48842C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1FA56A-D60E-C3A0-F13A-6A44D1380225}"/>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3F9382B4-E886-AD93-85F6-F0906C5639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D1E0DA-FEBD-E82A-0765-7327EB1D4A7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3366203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D0E121-7C8D-52AE-DB75-685FCE1D6D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DCBB48-1B82-38DC-D193-3050DA9848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DAD0B4-452A-8A92-EBB6-3C96D1389090}"/>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FDD54EE6-2819-9A8B-F5FD-F703FB294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E2A7C4-3A0A-D2B8-4615-C41F793FBA97}"/>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355820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54FA5-334E-A58F-7FE5-918D19261B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6D283B-3D8B-BCAA-DA58-AB8D3BBBDE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6C7912-0EB4-5E60-E01A-807C06ECFB55}"/>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691CF549-1DDF-5351-405B-6B57522787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78E2B0-02C5-C52C-33C9-76D3D26F88C6}"/>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989764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28D3E-3CFF-5D25-7263-A3EB275B75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B9EB21-003E-9F14-7478-CDE0F91B96A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5B2596-A3C5-FA85-2CA4-7945009B3F8E}"/>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6E0AA19A-0419-2E7E-1E5C-71DFE67F7E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307A7D-80C7-B793-95BF-DDFD1D10E5B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699188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074C1-4DE4-CA6B-15AB-A6010861B2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A81C57-7BC6-1F03-6445-65AFF86B89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0B0764-2EB6-B5D8-F46F-3C0B9C962A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78E5BB-CD8D-ADCD-479D-F01C723F6519}"/>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6" name="Footer Placeholder 5">
            <a:extLst>
              <a:ext uri="{FF2B5EF4-FFF2-40B4-BE49-F238E27FC236}">
                <a16:creationId xmlns:a16="http://schemas.microsoft.com/office/drawing/2014/main" id="{29997371-3730-FB01-597B-4155579D2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E52EC-49C5-25AB-5C08-1746DF07C6B9}"/>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614982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D8A5D-E8B5-CBA9-515A-DBBB1D2684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FD9AE0-0F76-3602-43FB-79232B1739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48015B-66CE-0971-A178-47E83A6B5A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BBB58D-FC81-F4A1-9094-998E38B2F5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B7E998-9DA4-8800-9985-6A9636069C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74D03F-386B-90DF-E40A-B60CDF1B115B}"/>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8" name="Footer Placeholder 7">
            <a:extLst>
              <a:ext uri="{FF2B5EF4-FFF2-40B4-BE49-F238E27FC236}">
                <a16:creationId xmlns:a16="http://schemas.microsoft.com/office/drawing/2014/main" id="{7EA45F9E-4D5F-DE55-2F0E-E2C3085FE3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878837-AA4D-7189-4972-35C109476F0E}"/>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412638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D9100-1388-9276-2895-1D3D7D7524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5341A4-D5AD-1D5C-04C6-8F9F99334F82}"/>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4" name="Footer Placeholder 3">
            <a:extLst>
              <a:ext uri="{FF2B5EF4-FFF2-40B4-BE49-F238E27FC236}">
                <a16:creationId xmlns:a16="http://schemas.microsoft.com/office/drawing/2014/main" id="{3F2C9B4C-E670-D4B1-D7E7-B820A70145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702FDA-C0D3-6241-5712-BB4CD9C7B0AC}"/>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4225927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739280-12C7-A087-366B-C6102D32E07F}"/>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3" name="Footer Placeholder 2">
            <a:extLst>
              <a:ext uri="{FF2B5EF4-FFF2-40B4-BE49-F238E27FC236}">
                <a16:creationId xmlns:a16="http://schemas.microsoft.com/office/drawing/2014/main" id="{27DF6B64-018B-35F4-DBF2-2EDE515FB8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38E7DE-9997-C15D-EF93-FD8CC9C1138B}"/>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776872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7FE46-D64E-93D1-E7F8-2E38585A4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0935FD-C144-41F9-5FA6-14CDB8D15D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9DF4DB-786E-80C5-6FE4-6A24F57BB8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5F6C0E-7425-99FD-AB7A-52DDBA572347}"/>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6" name="Footer Placeholder 5">
            <a:extLst>
              <a:ext uri="{FF2B5EF4-FFF2-40B4-BE49-F238E27FC236}">
                <a16:creationId xmlns:a16="http://schemas.microsoft.com/office/drawing/2014/main" id="{DD271EAC-013A-1D70-7ED2-44D7A83053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978E3B-5622-0C8A-CD14-9C54F2AACC8F}"/>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274353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9F90C-9E62-5519-5261-15801F2E82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FF9342-6127-5E44-1D82-E03E09F666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4E5A51-8E6B-BAD9-0D2F-5ED29B218A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A00602-B290-901D-6617-0026C5DB37F1}"/>
              </a:ext>
            </a:extLst>
          </p:cNvPr>
          <p:cNvSpPr>
            <a:spLocks noGrp="1"/>
          </p:cNvSpPr>
          <p:nvPr>
            <p:ph type="dt" sz="half" idx="10"/>
          </p:nvPr>
        </p:nvSpPr>
        <p:spPr/>
        <p:txBody>
          <a:bodyPr/>
          <a:lstStyle/>
          <a:p>
            <a:fld id="{144DBA23-F267-C64F-B3A6-9A2F1AADD90E}" type="datetimeFigureOut">
              <a:rPr lang="en-US" smtClean="0"/>
              <a:t>10/6/2025</a:t>
            </a:fld>
            <a:endParaRPr lang="en-US"/>
          </a:p>
        </p:txBody>
      </p:sp>
      <p:sp>
        <p:nvSpPr>
          <p:cNvPr id="6" name="Footer Placeholder 5">
            <a:extLst>
              <a:ext uri="{FF2B5EF4-FFF2-40B4-BE49-F238E27FC236}">
                <a16:creationId xmlns:a16="http://schemas.microsoft.com/office/drawing/2014/main" id="{D5847175-C098-43D5-D9DA-7247287284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DCD23E-A3FD-DB2C-3450-6988BF293C6D}"/>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974433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41C32-ABA1-EFA4-949A-885BB8A35D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E331F0-A396-38CF-1D68-AEA8CB4D30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14876-CFBE-F76D-78F2-D25214A65F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4DBA23-F267-C64F-B3A6-9A2F1AADD90E}" type="datetimeFigureOut">
              <a:rPr lang="en-US" smtClean="0"/>
              <a:t>10/6/2025</a:t>
            </a:fld>
            <a:endParaRPr lang="en-US"/>
          </a:p>
        </p:txBody>
      </p:sp>
      <p:sp>
        <p:nvSpPr>
          <p:cNvPr id="5" name="Footer Placeholder 4">
            <a:extLst>
              <a:ext uri="{FF2B5EF4-FFF2-40B4-BE49-F238E27FC236}">
                <a16:creationId xmlns:a16="http://schemas.microsoft.com/office/drawing/2014/main" id="{4A8C77E6-3826-94BC-671C-720DFE4048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4C96DE-0FB4-DF95-4353-42FE7C999C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6BD8DC0-394B-4B4B-8B78-40D131AADE6D}" type="slidenum">
              <a:rPr lang="en-US" smtClean="0"/>
              <a:t>‹#›</a:t>
            </a:fld>
            <a:endParaRPr lang="en-US"/>
          </a:p>
        </p:txBody>
      </p:sp>
    </p:spTree>
    <p:extLst>
      <p:ext uri="{BB962C8B-B14F-4D97-AF65-F5344CB8AC3E}">
        <p14:creationId xmlns:p14="http://schemas.microsoft.com/office/powerpoint/2010/main" val="3856619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 /><Relationship Id="rId3" Type="http://schemas.openxmlformats.org/officeDocument/2006/relationships/image" Target="../media/image2.jpeg" /><Relationship Id="rId7" Type="http://schemas.openxmlformats.org/officeDocument/2006/relationships/image" Target="../media/image5.png" /><Relationship Id="rId2" Type="http://schemas.openxmlformats.org/officeDocument/2006/relationships/image" Target="../media/image1.jpeg" /><Relationship Id="rId1" Type="http://schemas.openxmlformats.org/officeDocument/2006/relationships/slideLayout" Target="../slideLayouts/slideLayout7.xml" /><Relationship Id="rId6" Type="http://schemas.microsoft.com/office/2007/relationships/hdphoto" Target="../media/hdphoto1.wdp" /><Relationship Id="rId5" Type="http://schemas.openxmlformats.org/officeDocument/2006/relationships/image" Target="../media/image4.png" /><Relationship Id="rId4" Type="http://schemas.openxmlformats.org/officeDocument/2006/relationships/image" Target="../media/image3.jpeg" /></Relationships>
</file>

<file path=ppt/slides/_rels/slide2.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8" Type="http://schemas.openxmlformats.org/officeDocument/2006/relationships/image" Target="../media/image11.jpeg" /><Relationship Id="rId3" Type="http://schemas.openxmlformats.org/officeDocument/2006/relationships/slideLayout" Target="../slideLayouts/slideLayout7.xml" /><Relationship Id="rId7" Type="http://schemas.openxmlformats.org/officeDocument/2006/relationships/image" Target="../media/image10.jpeg" /><Relationship Id="rId2" Type="http://schemas.openxmlformats.org/officeDocument/2006/relationships/video" Target="../media/media1.mp4" /><Relationship Id="rId1" Type="http://schemas.microsoft.com/office/2007/relationships/media" Target="../media/media1.mp4" /><Relationship Id="rId6" Type="http://schemas.openxmlformats.org/officeDocument/2006/relationships/image" Target="../media/image9.png" /><Relationship Id="rId5" Type="http://schemas.openxmlformats.org/officeDocument/2006/relationships/image" Target="../media/image8.jpeg" /><Relationship Id="rId4" Type="http://schemas.openxmlformats.org/officeDocument/2006/relationships/image" Target="../media/image7.jpeg" /></Relationships>
</file>

<file path=ppt/slides/_rels/slide4.xml.rels><?xml version="1.0" encoding="UTF-8" standalone="yes"?>
<Relationships xmlns="http://schemas.openxmlformats.org/package/2006/relationships"><Relationship Id="rId3" Type="http://schemas.openxmlformats.org/officeDocument/2006/relationships/image" Target="../media/image13.jpeg" /><Relationship Id="rId2" Type="http://schemas.openxmlformats.org/officeDocument/2006/relationships/image" Target="../media/image12.jpeg" /><Relationship Id="rId1" Type="http://schemas.openxmlformats.org/officeDocument/2006/relationships/slideLayout" Target="../slideLayouts/slideLayout7.xml" /><Relationship Id="rId4" Type="http://schemas.openxmlformats.org/officeDocument/2006/relationships/hyperlink" Target="https://drive.google.com/file/d/1grzFYwqBgT4MCNdGqrY8KHbBlLBjXlIp/view?usp=drivesdk" TargetMode="External" /></Relationships>
</file>

<file path=ppt/slides/_rels/slide5.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image" Target="../media/image14.jpe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3" Type="http://schemas.openxmlformats.org/officeDocument/2006/relationships/image" Target="../media/image16.jpeg" /><Relationship Id="rId2" Type="http://schemas.openxmlformats.org/officeDocument/2006/relationships/hyperlink" Target="https://www.google.com/url?sa=i&amp;source=web&amp;rct=j&amp;url=https://www.forbes.com/advisor/homeowners-insurance/natural-disaster-statistics/&amp;ved=2ahUKEwiyhfCsyY2QAxUcT2wGHdl7JmkQy_kOegQICRAF&amp;opi=89978449&amp;cd&amp;psig=AOvVaw3ZJie7ua9bAbdukBRFVDcd&amp;ust=1759771370939000" TargetMode="External"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4AC57D9-0DB0-95E5-B696-24E9ACD82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9248" y="5379383"/>
            <a:ext cx="2375647" cy="1336301"/>
          </a:xfrm>
          <a:prstGeom prst="rect">
            <a:avLst/>
          </a:prstGeom>
        </p:spPr>
      </p:pic>
      <p:pic>
        <p:nvPicPr>
          <p:cNvPr id="6" name="Picture 5">
            <a:extLst>
              <a:ext uri="{FF2B5EF4-FFF2-40B4-BE49-F238E27FC236}">
                <a16:creationId xmlns:a16="http://schemas.microsoft.com/office/drawing/2014/main" id="{BE368361-BC6E-ED72-8F44-C0009D01F5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54" y="-214328"/>
            <a:ext cx="12246454" cy="7072328"/>
          </a:xfrm>
          <a:prstGeom prst="rect">
            <a:avLst/>
          </a:prstGeom>
        </p:spPr>
      </p:pic>
      <p:pic>
        <p:nvPicPr>
          <p:cNvPr id="4" name="Picture 3">
            <a:extLst>
              <a:ext uri="{FF2B5EF4-FFF2-40B4-BE49-F238E27FC236}">
                <a16:creationId xmlns:a16="http://schemas.microsoft.com/office/drawing/2014/main" id="{CA1A1F65-2D26-7939-1309-46638D706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30" y="786231"/>
            <a:ext cx="1854619" cy="1043223"/>
          </a:xfrm>
          <a:prstGeom prst="rect">
            <a:avLst/>
          </a:prstGeom>
        </p:spPr>
      </p:pic>
      <p:pic>
        <p:nvPicPr>
          <p:cNvPr id="5" name="Picture 4">
            <a:extLst>
              <a:ext uri="{FF2B5EF4-FFF2-40B4-BE49-F238E27FC236}">
                <a16:creationId xmlns:a16="http://schemas.microsoft.com/office/drawing/2014/main" id="{6120CA44-3FF3-C2E6-7EB7-2453D84DCD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4023" y="884939"/>
            <a:ext cx="3477639" cy="1956172"/>
          </a:xfrm>
          <a:prstGeom prst="rect">
            <a:avLst/>
          </a:prstGeom>
        </p:spPr>
      </p:pic>
      <p:pic>
        <p:nvPicPr>
          <p:cNvPr id="9" name="Picture 8">
            <a:extLst>
              <a:ext uri="{FF2B5EF4-FFF2-40B4-BE49-F238E27FC236}">
                <a16:creationId xmlns:a16="http://schemas.microsoft.com/office/drawing/2014/main" id="{A88AA718-4152-A4D3-1F43-B6C78CF22B5F}"/>
              </a:ext>
            </a:extLst>
          </p:cNvPr>
          <p:cNvPicPr>
            <a:picLocks noChangeAspect="1"/>
          </p:cNvPicPr>
          <p:nvPr/>
        </p:nvPicPr>
        <p:blipFill>
          <a:blip r:embed="rId4">
            <a:alphaModFix amt="74000"/>
            <a:extLst>
              <a:ext uri="{28A0092B-C50C-407E-A947-70E740481C1C}">
                <a14:useLocalDpi xmlns:a14="http://schemas.microsoft.com/office/drawing/2010/main" val="0"/>
              </a:ext>
            </a:extLst>
          </a:blip>
          <a:stretch>
            <a:fillRect/>
          </a:stretch>
        </p:blipFill>
        <p:spPr>
          <a:xfrm>
            <a:off x="-122851" y="-402178"/>
            <a:ext cx="12437701" cy="7282850"/>
          </a:xfrm>
          <a:prstGeom prst="rect">
            <a:avLst/>
          </a:prstGeom>
        </p:spPr>
      </p:pic>
      <p:sp>
        <p:nvSpPr>
          <p:cNvPr id="12" name="Oval 11">
            <a:extLst>
              <a:ext uri="{FF2B5EF4-FFF2-40B4-BE49-F238E27FC236}">
                <a16:creationId xmlns:a16="http://schemas.microsoft.com/office/drawing/2014/main" id="{652638E0-B5F7-93D6-7B2B-901BA01383B5}"/>
              </a:ext>
            </a:extLst>
          </p:cNvPr>
          <p:cNvSpPr/>
          <p:nvPr/>
        </p:nvSpPr>
        <p:spPr>
          <a:xfrm>
            <a:off x="3234840" y="1978755"/>
            <a:ext cx="5630684" cy="3228430"/>
          </a:xfrm>
          <a:prstGeom prst="ellipse">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05C01-FEFA-4432-E47C-8038790AAB25}"/>
              </a:ext>
            </a:extLst>
          </p:cNvPr>
          <p:cNvSpPr>
            <a:spLocks noGrp="1"/>
          </p:cNvSpPr>
          <p:nvPr>
            <p:ph type="ctrTitle" idx="4294967295"/>
          </p:nvPr>
        </p:nvSpPr>
        <p:spPr>
          <a:xfrm>
            <a:off x="3179764" y="2689225"/>
            <a:ext cx="5270966" cy="550022"/>
          </a:xfrm>
        </p:spPr>
        <p:txBody>
          <a:bodyPr anchor="ctr">
            <a:normAutofit/>
          </a:bodyPr>
          <a:lstStyle/>
          <a:p>
            <a:r>
              <a:rPr lang="en-US" sz="2400">
                <a:solidFill>
                  <a:srgbClr val="FFC000"/>
                </a:solidFill>
                <a:latin typeface="ADLaM Display"/>
                <a:ea typeface="ADLaM Display"/>
                <a:cs typeface="ADLaM Display"/>
              </a:rPr>
              <a:t>         Terra-ria </a:t>
            </a:r>
            <a:r>
              <a:rPr lang="en-US" sz="2400">
                <a:solidFill>
                  <a:schemeClr val="bg1"/>
                </a:solidFill>
                <a:latin typeface="ADLaM Display"/>
                <a:ea typeface="ADLaM Display"/>
                <a:cs typeface="ADLaM Display"/>
              </a:rPr>
              <a:t>– A Tribute to Terra </a:t>
            </a:r>
          </a:p>
        </p:txBody>
      </p:sp>
      <p:sp>
        <p:nvSpPr>
          <p:cNvPr id="3" name="Subtitle 2">
            <a:extLst>
              <a:ext uri="{FF2B5EF4-FFF2-40B4-BE49-F238E27FC236}">
                <a16:creationId xmlns:a16="http://schemas.microsoft.com/office/drawing/2014/main" id="{79D89899-5C92-0DA8-16EF-14F50CB272A6}"/>
              </a:ext>
            </a:extLst>
          </p:cNvPr>
          <p:cNvSpPr>
            <a:spLocks noGrp="1"/>
          </p:cNvSpPr>
          <p:nvPr>
            <p:ph type="subTitle" idx="4294967295"/>
          </p:nvPr>
        </p:nvSpPr>
        <p:spPr>
          <a:xfrm>
            <a:off x="776941" y="3311526"/>
            <a:ext cx="8421034" cy="1421840"/>
          </a:xfrm>
        </p:spPr>
        <p:txBody>
          <a:bodyPr anchor="t">
            <a:normAutofit fontScale="92500" lnSpcReduction="10000"/>
          </a:bodyPr>
          <a:lstStyle/>
          <a:p>
            <a:pPr marL="0" indent="0">
              <a:buNone/>
            </a:pPr>
            <a:r>
              <a:rPr lang="en-US" sz="2000">
                <a:solidFill>
                  <a:schemeClr val="bg1"/>
                </a:solidFill>
                <a:latin typeface="Agency FB"/>
              </a:rPr>
              <a:t>                                                                                                     By Aether</a:t>
            </a:r>
            <a:endParaRPr lang="en-US">
              <a:solidFill>
                <a:schemeClr val="bg1"/>
              </a:solidFill>
              <a:latin typeface="Aptos" panose="02110004020202020204"/>
            </a:endParaRPr>
          </a:p>
          <a:p>
            <a:pPr marL="0" indent="0">
              <a:buNone/>
            </a:pPr>
            <a:r>
              <a:rPr lang="en-US" sz="2000">
                <a:solidFill>
                  <a:schemeClr val="bg1"/>
                </a:solidFill>
                <a:latin typeface="Agency FB"/>
              </a:rPr>
              <a:t>                                                                          Dharamveer                             Keerti Sharma        </a:t>
            </a:r>
            <a:endParaRPr lang="en-US">
              <a:solidFill>
                <a:schemeClr val="bg1"/>
              </a:solidFill>
            </a:endParaRPr>
          </a:p>
          <a:p>
            <a:pPr marL="0" indent="0">
              <a:buNone/>
            </a:pPr>
            <a:r>
              <a:rPr lang="en-US" sz="2000">
                <a:solidFill>
                  <a:schemeClr val="bg1"/>
                </a:solidFill>
                <a:latin typeface="Agency FB"/>
              </a:rPr>
              <a:t>                                                                          Herman Jos L                           Sinchan Roy</a:t>
            </a:r>
            <a:endParaRPr lang="en-US">
              <a:solidFill>
                <a:schemeClr val="bg1"/>
              </a:solidFill>
            </a:endParaRPr>
          </a:p>
          <a:p>
            <a:pPr marL="0" indent="0">
              <a:buNone/>
            </a:pPr>
            <a:r>
              <a:rPr lang="en-US" sz="2000">
                <a:solidFill>
                  <a:schemeClr val="bg1"/>
                </a:solidFill>
                <a:latin typeface="Agency FB"/>
              </a:rPr>
              <a:t>                                                                          Badrish Khanna R R                  Neja Fathima</a:t>
            </a:r>
            <a:endParaRPr lang="en-US">
              <a:solidFill>
                <a:schemeClr val="bg1"/>
              </a:solidFill>
            </a:endParaRPr>
          </a:p>
          <a:p>
            <a:endParaRPr lang="en-US" sz="2000">
              <a:solidFill>
                <a:schemeClr val="bg1"/>
              </a:solidFill>
              <a:latin typeface="Agency FB" panose="020B0503020202020204" pitchFamily="34" charset="0"/>
            </a:endParaRPr>
          </a:p>
        </p:txBody>
      </p:sp>
      <p:pic>
        <p:nvPicPr>
          <p:cNvPr id="10" name="Picture 9">
            <a:extLst>
              <a:ext uri="{FF2B5EF4-FFF2-40B4-BE49-F238E27FC236}">
                <a16:creationId xmlns:a16="http://schemas.microsoft.com/office/drawing/2014/main" id="{7761BB33-A530-00B2-3A9F-84BD3125F95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9821662" y="4534522"/>
            <a:ext cx="2784512" cy="2758236"/>
          </a:xfrm>
          <a:prstGeom prst="rect">
            <a:avLst/>
          </a:prstGeom>
        </p:spPr>
      </p:pic>
      <p:pic>
        <p:nvPicPr>
          <p:cNvPr id="11" name="Picture 10">
            <a:extLst>
              <a:ext uri="{FF2B5EF4-FFF2-40B4-BE49-F238E27FC236}">
                <a16:creationId xmlns:a16="http://schemas.microsoft.com/office/drawing/2014/main" id="{26B5EE0E-ED74-BEA9-5C6F-9C3F9B864AA0}"/>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203457" y="-704430"/>
            <a:ext cx="4727388" cy="2363694"/>
          </a:xfrm>
          <a:prstGeom prst="rect">
            <a:avLst/>
          </a:prstGeom>
        </p:spPr>
      </p:pic>
    </p:spTree>
    <p:extLst>
      <p:ext uri="{BB962C8B-B14F-4D97-AF65-F5344CB8AC3E}">
        <p14:creationId xmlns:p14="http://schemas.microsoft.com/office/powerpoint/2010/main" val="1672692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8D97-792A-0A65-106A-8C28E32FA539}"/>
              </a:ext>
            </a:extLst>
          </p:cNvPr>
          <p:cNvSpPr txBox="1"/>
          <p:nvPr/>
        </p:nvSpPr>
        <p:spPr>
          <a:xfrm>
            <a:off x="215153" y="179294"/>
            <a:ext cx="11749741" cy="663388"/>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0BED777B-48AF-8B78-E7BC-06AE4EEF07CA}"/>
              </a:ext>
            </a:extLst>
          </p:cNvPr>
          <p:cNvSpPr txBox="1"/>
          <p:nvPr/>
        </p:nvSpPr>
        <p:spPr>
          <a:xfrm>
            <a:off x="364565" y="179294"/>
            <a:ext cx="11612282" cy="400110"/>
          </a:xfrm>
          <a:prstGeom prst="rect">
            <a:avLst/>
          </a:prstGeom>
          <a:noFill/>
        </p:spPr>
        <p:txBody>
          <a:bodyPr wrap="square" rtlCol="0">
            <a:spAutoFit/>
          </a:bodyPr>
          <a:lstStyle/>
          <a:p>
            <a:pPr algn="ctr"/>
            <a:r>
              <a:rPr lang="en-US" sz="2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 Brief Introduction </a:t>
            </a:r>
          </a:p>
        </p:txBody>
      </p:sp>
      <p:sp>
        <p:nvSpPr>
          <p:cNvPr id="4" name="TextBox 3">
            <a:extLst>
              <a:ext uri="{FF2B5EF4-FFF2-40B4-BE49-F238E27FC236}">
                <a16:creationId xmlns:a16="http://schemas.microsoft.com/office/drawing/2014/main" id="{A530DC03-A999-AC85-C506-69A959B344D9}"/>
              </a:ext>
            </a:extLst>
          </p:cNvPr>
          <p:cNvSpPr txBox="1"/>
          <p:nvPr/>
        </p:nvSpPr>
        <p:spPr>
          <a:xfrm>
            <a:off x="573741" y="986118"/>
            <a:ext cx="5513321" cy="6463308"/>
          </a:xfrm>
          <a:prstGeom prst="rect">
            <a:avLst/>
          </a:prstGeom>
          <a:noFill/>
        </p:spPr>
        <p:txBody>
          <a:bodyPr wrap="square" lIns="91440" tIns="45720" rIns="91440" bIns="45720" rtlCol="0" anchor="t">
            <a:spAutoFit/>
          </a:bodyPr>
          <a:lstStyle/>
          <a:p>
            <a:pPr algn="just"/>
            <a:r>
              <a:rPr lang="en-US" b="1" dirty="0">
                <a:solidFill>
                  <a:srgbClr val="FFC000"/>
                </a:solidFill>
                <a:latin typeface="Agency FB"/>
              </a:rPr>
              <a:t>Terra-ria </a:t>
            </a:r>
            <a:r>
              <a:rPr lang="en-US" dirty="0">
                <a:solidFill>
                  <a:schemeClr val="bg1"/>
                </a:solidFill>
                <a:latin typeface="Agency FB"/>
              </a:rPr>
              <a:t>is a project which aims to create a completely efficient software so that any part of the project can be accessed individually and provides useful information. Initially, we have collected the data from the NASA Sources (GIBS, EOSDIS , Giovanni etc.) and compiled them into a software which organizes data and visualizes them to a basic level. Then, the data is saved in the form of jpg or mp4 and imported to a Graphical User Interface made using Python which beautifully represents it in both 3-Dimension and 2-Dimension all the while showcasing the important images relevant to the natural calamities. </a:t>
            </a:r>
          </a:p>
          <a:p>
            <a:pPr algn="just"/>
            <a:endParaRPr lang="en-US" b="1" dirty="0">
              <a:solidFill>
                <a:schemeClr val="bg1"/>
              </a:solidFill>
              <a:latin typeface="Agency FB" panose="020B0503020202020204" pitchFamily="34" charset="0"/>
            </a:endParaRPr>
          </a:p>
          <a:p>
            <a:pPr algn="just"/>
            <a:r>
              <a:rPr lang="en-US" b="1" dirty="0">
                <a:solidFill>
                  <a:schemeClr val="bg1"/>
                </a:solidFill>
                <a:latin typeface="Agency FB" panose="020B0503020202020204" pitchFamily="34" charset="0"/>
              </a:rPr>
              <a:t>Terra has 5 instruments out of which we used 2</a:t>
            </a:r>
          </a:p>
          <a:p>
            <a:pPr marL="285750" indent="-285750" algn="just">
              <a:buFont typeface="Arial" panose="020B0604020202020204" pitchFamily="34" charset="0"/>
              <a:buChar char="•"/>
            </a:pPr>
            <a:r>
              <a:rPr lang="en-US" dirty="0">
                <a:solidFill>
                  <a:schemeClr val="bg1"/>
                </a:solidFill>
                <a:latin typeface="Agency FB" panose="020B0503020202020204" pitchFamily="34" charset="0"/>
              </a:rPr>
              <a:t>MODIS (</a:t>
            </a:r>
            <a:r>
              <a:rPr lang="en-US" b="0" i="0" dirty="0">
                <a:solidFill>
                  <a:srgbClr val="EEF0FF"/>
                </a:solidFill>
                <a:effectLst/>
                <a:latin typeface="Agency FB" panose="020B0503020202020204" pitchFamily="34" charset="0"/>
              </a:rPr>
              <a:t>Moderate Resolution Imaging </a:t>
            </a:r>
            <a:r>
              <a:rPr lang="en-US" b="0" i="0" dirty="0" err="1">
                <a:solidFill>
                  <a:srgbClr val="EEF0FF"/>
                </a:solidFill>
                <a:effectLst/>
                <a:latin typeface="Agency FB" panose="020B0503020202020204" pitchFamily="34" charset="0"/>
              </a:rPr>
              <a:t>Spectroradiometer</a:t>
            </a:r>
            <a:r>
              <a:rPr lang="en-US" b="0" i="0" dirty="0">
                <a:solidFill>
                  <a:srgbClr val="EEF0FF"/>
                </a:solidFill>
                <a:effectLst/>
                <a:latin typeface="Agency FB" panose="020B0503020202020204" pitchFamily="34" charset="0"/>
              </a:rPr>
              <a:t>) has been used to represent the information related to Cyc</a:t>
            </a:r>
            <a:r>
              <a:rPr lang="en-US" dirty="0">
                <a:solidFill>
                  <a:srgbClr val="EEF0FF"/>
                </a:solidFill>
                <a:latin typeface="Agency FB" panose="020B0503020202020204" pitchFamily="34" charset="0"/>
              </a:rPr>
              <a:t>lones, Tsunami (True Color) and Forest Fires (Band31)</a:t>
            </a:r>
          </a:p>
          <a:p>
            <a:pPr marL="285750" indent="-285750" algn="just">
              <a:buFont typeface="Arial" panose="020B0604020202020204" pitchFamily="34" charset="0"/>
              <a:buChar char="•"/>
            </a:pPr>
            <a:r>
              <a:rPr lang="en-US" dirty="0">
                <a:solidFill>
                  <a:srgbClr val="EEF0FF"/>
                </a:solidFill>
                <a:latin typeface="Agency FB" panose="020B0503020202020204" pitchFamily="34" charset="0"/>
              </a:rPr>
              <a:t>MOPITT (</a:t>
            </a:r>
            <a:r>
              <a:rPr lang="en-US" b="0" i="0" dirty="0">
                <a:solidFill>
                  <a:srgbClr val="EEF0FF"/>
                </a:solidFill>
                <a:effectLst/>
                <a:latin typeface="Agency FB" panose="020B0503020202020204" pitchFamily="34" charset="0"/>
              </a:rPr>
              <a:t>Measurements Of Pollution In The Troposphere) has been used to represent the levels of Carbon Monoxide emissions (which is way higher when the plac</a:t>
            </a:r>
            <a:r>
              <a:rPr lang="en-US" dirty="0">
                <a:solidFill>
                  <a:srgbClr val="EEF0FF"/>
                </a:solidFill>
                <a:latin typeface="Agency FB" panose="020B0503020202020204" pitchFamily="34" charset="0"/>
              </a:rPr>
              <a:t>e has a forest fire)</a:t>
            </a:r>
            <a:r>
              <a:rPr lang="en-US" b="0" i="0" dirty="0">
                <a:solidFill>
                  <a:srgbClr val="EEF0FF"/>
                </a:solidFill>
                <a:effectLst/>
                <a:latin typeface="Agency FB" panose="020B0503020202020204" pitchFamily="34" charset="0"/>
              </a:rPr>
              <a:t> over the world (on monthly basis).</a:t>
            </a:r>
          </a:p>
          <a:p>
            <a:pPr algn="just"/>
            <a:endParaRPr lang="en-US" dirty="0">
              <a:solidFill>
                <a:srgbClr val="EEF0FF"/>
              </a:solidFill>
              <a:latin typeface="Agency FB" panose="020B0503020202020204" pitchFamily="34" charset="0"/>
            </a:endParaRPr>
          </a:p>
          <a:p>
            <a:pPr algn="just"/>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dirty="0">
              <a:solidFill>
                <a:schemeClr val="bg1"/>
              </a:solidFill>
              <a:latin typeface="Agency FB" panose="020B0503020202020204" pitchFamily="34" charset="0"/>
            </a:endParaRPr>
          </a:p>
        </p:txBody>
      </p:sp>
      <p:sp>
        <p:nvSpPr>
          <p:cNvPr id="6" name="TextBox 5">
            <a:extLst>
              <a:ext uri="{FF2B5EF4-FFF2-40B4-BE49-F238E27FC236}">
                <a16:creationId xmlns:a16="http://schemas.microsoft.com/office/drawing/2014/main" id="{B26BC631-7A65-C8B7-0630-963453B869E0}"/>
              </a:ext>
            </a:extLst>
          </p:cNvPr>
          <p:cNvSpPr txBox="1"/>
          <p:nvPr/>
        </p:nvSpPr>
        <p:spPr>
          <a:xfrm>
            <a:off x="5181600" y="2680447"/>
            <a:ext cx="1828800" cy="1828800"/>
          </a:xfrm>
          <a:prstGeom prst="rect">
            <a:avLst/>
          </a:prstGeom>
          <a:noFill/>
        </p:spPr>
        <p:txBody>
          <a:bodyPr wrap="square" rtlCol="0">
            <a:spAutoFit/>
          </a:bodyPr>
          <a:lstStyle/>
          <a:p>
            <a:pPr algn="l"/>
            <a:endParaRPr lang="en-US"/>
          </a:p>
        </p:txBody>
      </p:sp>
      <p:sp>
        <p:nvSpPr>
          <p:cNvPr id="7" name="Rectangle: Rounded Corners 6">
            <a:extLst>
              <a:ext uri="{FF2B5EF4-FFF2-40B4-BE49-F238E27FC236}">
                <a16:creationId xmlns:a16="http://schemas.microsoft.com/office/drawing/2014/main" id="{7642AAFE-714F-E56B-E577-31CCCA92A2CF}"/>
              </a:ext>
            </a:extLst>
          </p:cNvPr>
          <p:cNvSpPr/>
          <p:nvPr/>
        </p:nvSpPr>
        <p:spPr>
          <a:xfrm>
            <a:off x="7282948" y="1411320"/>
            <a:ext cx="3917603" cy="3818605"/>
          </a:xfrm>
          <a:prstGeom prst="roundRect">
            <a:avLst>
              <a:gd name="adj" fmla="val 11977"/>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0B61FA8-E404-78D2-D3EA-806C6C2D4AE5}"/>
              </a:ext>
            </a:extLst>
          </p:cNvPr>
          <p:cNvSpPr txBox="1"/>
          <p:nvPr/>
        </p:nvSpPr>
        <p:spPr>
          <a:xfrm>
            <a:off x="7456268" y="2834367"/>
            <a:ext cx="3568053" cy="2462213"/>
          </a:xfrm>
          <a:prstGeom prst="rect">
            <a:avLst/>
          </a:prstGeom>
          <a:noFill/>
        </p:spPr>
        <p:txBody>
          <a:bodyPr wrap="square" lIns="91440" tIns="45720" rIns="91440" bIns="45720" rtlCol="0" anchor="t">
            <a:spAutoFit/>
          </a:bodyPr>
          <a:lstStyle/>
          <a:p>
            <a:pPr algn="just"/>
            <a:r>
              <a:rPr lang="en-US" sz="1400">
                <a:latin typeface="Agency FB" panose="020B0503020202020204" pitchFamily="34" charset="0"/>
              </a:rPr>
              <a:t>Our work is a tribute to the Terra and the team that worked behind it. Apart from Terra being an instrument which gives us the data, it is important to note the impact the data has on us. The climatic changes has a huge impact on our lifestyle.</a:t>
            </a:r>
            <a:endParaRPr lang="en-US"/>
          </a:p>
          <a:p>
            <a:pPr algn="just"/>
            <a:endParaRPr lang="en-US" sz="1400">
              <a:latin typeface="Agency FB" panose="020B0503020202020204" pitchFamily="34" charset="0"/>
            </a:endParaRPr>
          </a:p>
          <a:p>
            <a:pPr algn="just"/>
            <a:r>
              <a:rPr lang="en-US" sz="1400">
                <a:latin typeface="Agency FB"/>
              </a:rPr>
              <a:t>You might think the project name </a:t>
            </a:r>
            <a:r>
              <a:rPr lang="en-US" sz="1400">
                <a:solidFill>
                  <a:srgbClr val="FFC000"/>
                </a:solidFill>
                <a:latin typeface="Agency FB"/>
              </a:rPr>
              <a:t>terra-ria </a:t>
            </a:r>
            <a:r>
              <a:rPr lang="en-US" sz="1400">
                <a:latin typeface="Agency FB"/>
              </a:rPr>
              <a:t>is just an inspiration from the game terraria. However, what we really mean is Terra - Research, Impact and Awareness. </a:t>
            </a:r>
          </a:p>
          <a:p>
            <a:endParaRPr lang="en-US" sz="1400">
              <a:latin typeface="Agency FB" panose="020B0503020202020204" pitchFamily="34" charset="0"/>
            </a:endParaRPr>
          </a:p>
          <a:p>
            <a:endParaRPr lang="en-US" sz="1400">
              <a:latin typeface="Agency FB" panose="020B0503020202020204" pitchFamily="34" charset="0"/>
            </a:endParaRPr>
          </a:p>
        </p:txBody>
      </p:sp>
      <p:pic>
        <p:nvPicPr>
          <p:cNvPr id="5" name="Picture 4">
            <a:extLst>
              <a:ext uri="{FF2B5EF4-FFF2-40B4-BE49-F238E27FC236}">
                <a16:creationId xmlns:a16="http://schemas.microsoft.com/office/drawing/2014/main" id="{E304B7A9-29FD-C285-7120-BC88B845A88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t="3713" r="4595" b="-1"/>
          <a:stretch>
            <a:fillRect/>
          </a:stretch>
        </p:blipFill>
        <p:spPr>
          <a:xfrm>
            <a:off x="8644642" y="1413152"/>
            <a:ext cx="1186703" cy="1240094"/>
          </a:xfrm>
          <a:prstGeom prst="roundRect">
            <a:avLst>
              <a:gd name="adj" fmla="val 16667"/>
            </a:avLst>
          </a:prstGeom>
          <a:ln>
            <a:solidFill>
              <a:schemeClr val="bg1"/>
            </a:solidFill>
          </a:ln>
          <a:effectLst>
            <a:outerShdw blurRad="152400" dist="12000" dir="900000" sy="98000" kx="110000" ky="200000" algn="tl" rotWithShape="0">
              <a:srgbClr val="000000">
                <a:alpha val="30000"/>
              </a:srgbClr>
            </a:outerShdw>
            <a:reflection stA="52000" endPos="35000" dir="5400000" sy="-100000" algn="bl" rotWithShape="0"/>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810588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94CC51-31ED-B510-25D5-B26225FDA8D7}"/>
              </a:ext>
            </a:extLst>
          </p:cNvPr>
          <p:cNvSpPr txBox="1"/>
          <p:nvPr/>
        </p:nvSpPr>
        <p:spPr>
          <a:xfrm>
            <a:off x="298807" y="134876"/>
            <a:ext cx="4930606" cy="310502"/>
          </a:xfrm>
          <a:prstGeom prst="rect">
            <a:avLst/>
          </a:prstGeom>
          <a:noFill/>
        </p:spPr>
        <p:txBody>
          <a:bodyPr wrap="square" rtlCol="0">
            <a:spAutoFit/>
          </a:bodyPr>
          <a:lstStyle/>
          <a:p>
            <a:pPr algn="l"/>
            <a:r>
              <a:rPr lang="en-US" sz="1400" b="1" dirty="0">
                <a:latin typeface="Agency FB" panose="020B0503020202020204" pitchFamily="34" charset="0"/>
              </a:rPr>
              <a:t>Gathering Data into our Software</a:t>
            </a:r>
          </a:p>
        </p:txBody>
      </p:sp>
      <p:sp>
        <p:nvSpPr>
          <p:cNvPr id="3" name="TextBox 2">
            <a:extLst>
              <a:ext uri="{FF2B5EF4-FFF2-40B4-BE49-F238E27FC236}">
                <a16:creationId xmlns:a16="http://schemas.microsoft.com/office/drawing/2014/main" id="{8D4BAF4F-130B-DE48-D6D6-B0E2D1521ECE}"/>
              </a:ext>
            </a:extLst>
          </p:cNvPr>
          <p:cNvSpPr txBox="1"/>
          <p:nvPr/>
        </p:nvSpPr>
        <p:spPr>
          <a:xfrm>
            <a:off x="298824" y="442652"/>
            <a:ext cx="3436470" cy="1200329"/>
          </a:xfrm>
          <a:prstGeom prst="rect">
            <a:avLst/>
          </a:prstGeom>
          <a:noFill/>
        </p:spPr>
        <p:txBody>
          <a:bodyPr wrap="square" rtlCol="0">
            <a:spAutoFit/>
          </a:bodyPr>
          <a:lstStyle/>
          <a:p>
            <a:pPr algn="just"/>
            <a:r>
              <a:rPr lang="en-US" sz="1200" dirty="0">
                <a:latin typeface="Agency FB" panose="020B0503020202020204" pitchFamily="34" charset="0"/>
              </a:rPr>
              <a:t>The years of data collected by Terra has been thoroughly  investigated and pooled into the software made by our team. In order to make sure the data isn’t randomly collected and thrown into our work, we made an organized data collector and visualizer which will do the job effectively. This has been done using Python and its libraries (and a bit of AI to avoid repetitive tasks).</a:t>
            </a:r>
          </a:p>
        </p:txBody>
      </p:sp>
      <p:pic>
        <p:nvPicPr>
          <p:cNvPr id="4" name="Picture 3">
            <a:extLst>
              <a:ext uri="{FF2B5EF4-FFF2-40B4-BE49-F238E27FC236}">
                <a16:creationId xmlns:a16="http://schemas.microsoft.com/office/drawing/2014/main" id="{4A4FB12B-A99E-A170-5B11-0A88DC7CA8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39" y="1713211"/>
            <a:ext cx="3633693" cy="1126913"/>
          </a:xfrm>
          <a:prstGeom prst="rect">
            <a:avLst/>
          </a:prstGeom>
          <a:ln>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contourClr>
              <a:srgbClr val="C0C0C0"/>
            </a:contourClr>
          </a:sp3d>
        </p:spPr>
      </p:pic>
      <p:cxnSp>
        <p:nvCxnSpPr>
          <p:cNvPr id="5" name="Straight Arrow Connector 4">
            <a:extLst>
              <a:ext uri="{FF2B5EF4-FFF2-40B4-BE49-F238E27FC236}">
                <a16:creationId xmlns:a16="http://schemas.microsoft.com/office/drawing/2014/main" id="{6353C731-0FF8-BF2B-D969-D5E3C20544C5}"/>
              </a:ext>
            </a:extLst>
          </p:cNvPr>
          <p:cNvCxnSpPr>
            <a:cxnSpLocks/>
          </p:cNvCxnSpPr>
          <p:nvPr/>
        </p:nvCxnSpPr>
        <p:spPr>
          <a:xfrm flipV="1">
            <a:off x="4066988" y="0"/>
            <a:ext cx="0" cy="6914776"/>
          </a:xfrm>
          <a:prstGeom prst="straightConnector1">
            <a:avLst/>
          </a:prstGeom>
          <a:ln>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F2261A04-228D-4BF3-532A-E71C8B978E32}"/>
              </a:ext>
            </a:extLst>
          </p:cNvPr>
          <p:cNvSpPr txBox="1"/>
          <p:nvPr/>
        </p:nvSpPr>
        <p:spPr>
          <a:xfrm>
            <a:off x="298825" y="2925736"/>
            <a:ext cx="3633694" cy="1754326"/>
          </a:xfrm>
          <a:prstGeom prst="rect">
            <a:avLst/>
          </a:prstGeom>
          <a:noFill/>
        </p:spPr>
        <p:txBody>
          <a:bodyPr wrap="square" rtlCol="0">
            <a:spAutoFit/>
          </a:bodyPr>
          <a:lstStyle/>
          <a:p>
            <a:pPr algn="l"/>
            <a:r>
              <a:rPr lang="en-US" sz="1200" dirty="0">
                <a:latin typeface="Agency FB" panose="020B0503020202020204" pitchFamily="34" charset="0"/>
              </a:rPr>
              <a:t>The data is collected through various NASA Sources,</a:t>
            </a:r>
          </a:p>
          <a:p>
            <a:pPr marL="171450" indent="-171450" algn="l">
              <a:buFont typeface="Arial" panose="020B0604020202020204" pitchFamily="34" charset="0"/>
              <a:buChar char="•"/>
            </a:pPr>
            <a:r>
              <a:rPr lang="en-US" sz="1200" b="1" dirty="0">
                <a:latin typeface="Agency FB" panose="020B0503020202020204" pitchFamily="34" charset="0"/>
              </a:rPr>
              <a:t>MODIS</a:t>
            </a:r>
            <a:r>
              <a:rPr lang="en-US" sz="1200" dirty="0">
                <a:latin typeface="Agency FB" panose="020B0503020202020204" pitchFamily="34" charset="0"/>
              </a:rPr>
              <a:t> – Data from this instrument has been collected from NASA Global Imagery Browse Services (GIBS) and has been utilized for true color and thermal imagery of the Earth. The event ( </a:t>
            </a:r>
            <a:r>
              <a:rPr lang="en-US" sz="1200" i="1" dirty="0">
                <a:latin typeface="Agency FB" panose="020B0503020202020204" pitchFamily="34" charset="0"/>
              </a:rPr>
              <a:t>natural disaster </a:t>
            </a:r>
            <a:r>
              <a:rPr lang="en-US" sz="1200" dirty="0">
                <a:latin typeface="Agency FB" panose="020B0503020202020204" pitchFamily="34" charset="0"/>
              </a:rPr>
              <a:t>) metadata has been collected through NASA EOSDIS worldview. (MODIS data was used to visualize forest fires and cyclones).</a:t>
            </a:r>
          </a:p>
          <a:p>
            <a:pPr marL="171450" indent="-171450" algn="l">
              <a:buFont typeface="Arial" panose="020B0604020202020204" pitchFamily="34" charset="0"/>
              <a:buChar char="•"/>
            </a:pPr>
            <a:r>
              <a:rPr lang="en-US" sz="1200" b="1" dirty="0">
                <a:latin typeface="Agency FB" panose="020B0503020202020204" pitchFamily="34" charset="0"/>
              </a:rPr>
              <a:t>MOPITT</a:t>
            </a:r>
            <a:r>
              <a:rPr lang="en-US" sz="1200" dirty="0">
                <a:latin typeface="Agency FB" panose="020B0503020202020204" pitchFamily="34" charset="0"/>
              </a:rPr>
              <a:t> – Data from this was collected through NASA Giovanni (accessed monthly CO emission data)</a:t>
            </a:r>
          </a:p>
        </p:txBody>
      </p:sp>
      <p:sp>
        <p:nvSpPr>
          <p:cNvPr id="14" name="TextBox 13">
            <a:extLst>
              <a:ext uri="{FF2B5EF4-FFF2-40B4-BE49-F238E27FC236}">
                <a16:creationId xmlns:a16="http://schemas.microsoft.com/office/drawing/2014/main" id="{EFA5B39B-5BD2-FBAF-5DED-51DA595FFB5E}"/>
              </a:ext>
            </a:extLst>
          </p:cNvPr>
          <p:cNvSpPr txBox="1"/>
          <p:nvPr/>
        </p:nvSpPr>
        <p:spPr>
          <a:xfrm>
            <a:off x="298806" y="4680063"/>
            <a:ext cx="3633693" cy="1200329"/>
          </a:xfrm>
          <a:prstGeom prst="rect">
            <a:avLst/>
          </a:prstGeom>
          <a:noFill/>
        </p:spPr>
        <p:txBody>
          <a:bodyPr wrap="square" rtlCol="0">
            <a:spAutoFit/>
          </a:bodyPr>
          <a:lstStyle/>
          <a:p>
            <a:pPr algn="just"/>
            <a:r>
              <a:rPr lang="en-US" sz="1200" dirty="0">
                <a:latin typeface="Agency FB" panose="020B0503020202020204" pitchFamily="34" charset="0"/>
              </a:rPr>
              <a:t>We could not quite figure out how to visualize the tsunami data and thus the “Tsunami” tab in the above image is the best we could do. The interesting thing to note is that the entire software I have discussed until now has been done solely in an android device. We used the help of ngrok to create a secure public tunnel and URL so that it can be accessed by anyone with internet and an authentication token .</a:t>
            </a:r>
          </a:p>
        </p:txBody>
      </p:sp>
      <p:sp>
        <p:nvSpPr>
          <p:cNvPr id="15" name="TextBox 14">
            <a:extLst>
              <a:ext uri="{FF2B5EF4-FFF2-40B4-BE49-F238E27FC236}">
                <a16:creationId xmlns:a16="http://schemas.microsoft.com/office/drawing/2014/main" id="{B4D25566-7230-8A7B-A180-EDF95C7A28C6}"/>
              </a:ext>
            </a:extLst>
          </p:cNvPr>
          <p:cNvSpPr txBox="1"/>
          <p:nvPr/>
        </p:nvSpPr>
        <p:spPr>
          <a:xfrm>
            <a:off x="197244" y="5962817"/>
            <a:ext cx="3735256" cy="769441"/>
          </a:xfrm>
          <a:prstGeom prst="rect">
            <a:avLst/>
          </a:prstGeom>
          <a:noFill/>
        </p:spPr>
        <p:txBody>
          <a:bodyPr wrap="square" rtlCol="0">
            <a:spAutoFit/>
          </a:bodyPr>
          <a:lstStyle/>
          <a:p>
            <a:r>
              <a:rPr lang="en-US" sz="1100" u="sng" dirty="0">
                <a:latin typeface="Agency FB" panose="020B0503020202020204" pitchFamily="34" charset="0"/>
              </a:rPr>
              <a:t>Python Libraries used </a:t>
            </a:r>
            <a:r>
              <a:rPr lang="en-US" sz="1100" dirty="0">
                <a:latin typeface="Agency FB" panose="020B0503020202020204" pitchFamily="34" charset="0"/>
              </a:rPr>
              <a:t>- </a:t>
            </a:r>
            <a:r>
              <a:rPr lang="en-US" sz="1100" dirty="0">
                <a:latin typeface="Courier New" panose="02070309020205020404" pitchFamily="49" charset="0"/>
                <a:cs typeface="Courier New" panose="02070309020205020404" pitchFamily="49" charset="0"/>
              </a:rPr>
              <a:t>flask, flask_cors, pyngrok, matplotlib, numpy, xarray, netCDF4, pillow, io, zipfile, os, datetime, imageio</a:t>
            </a:r>
          </a:p>
          <a:p>
            <a:pPr algn="l"/>
            <a:endParaRPr lang="en-US" sz="1100" dirty="0">
              <a:latin typeface="Agency FB" panose="020B0503020202020204" pitchFamily="34" charset="0"/>
            </a:endParaRPr>
          </a:p>
        </p:txBody>
      </p:sp>
      <p:pic>
        <p:nvPicPr>
          <p:cNvPr id="6" name="Picture 5">
            <a:extLst>
              <a:ext uri="{FF2B5EF4-FFF2-40B4-BE49-F238E27FC236}">
                <a16:creationId xmlns:a16="http://schemas.microsoft.com/office/drawing/2014/main" id="{F9CB098A-71F6-F6C6-6E11-C08161A43A12}"/>
              </a:ext>
            </a:extLst>
          </p:cNvPr>
          <p:cNvPicPr>
            <a:picLocks noChangeAspect="1"/>
          </p:cNvPicPr>
          <p:nvPr/>
        </p:nvPicPr>
        <p:blipFill>
          <a:blip r:embed="rId5">
            <a:extLst>
              <a:ext uri="{28A0092B-C50C-407E-A947-70E740481C1C}">
                <a14:useLocalDpi xmlns:a14="http://schemas.microsoft.com/office/drawing/2010/main" val="0"/>
              </a:ext>
            </a:extLst>
          </a:blip>
          <a:srcRect t="-1" r="9669" b="1285"/>
          <a:stretch>
            <a:fillRect/>
          </a:stretch>
        </p:blipFill>
        <p:spPr>
          <a:xfrm>
            <a:off x="4626729" y="417697"/>
            <a:ext cx="3386195" cy="1868825"/>
          </a:xfrm>
          <a:prstGeom prst="roundRect">
            <a:avLst>
              <a:gd name="adj" fmla="val 10271"/>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2DF0D978-5851-C626-7651-5C88085BE7D9}"/>
              </a:ext>
            </a:extLst>
          </p:cNvPr>
          <p:cNvSpPr txBox="1"/>
          <p:nvPr/>
        </p:nvSpPr>
        <p:spPr>
          <a:xfrm>
            <a:off x="4607298" y="2442944"/>
            <a:ext cx="3846419" cy="461665"/>
          </a:xfrm>
          <a:prstGeom prst="rect">
            <a:avLst/>
          </a:prstGeom>
          <a:noFill/>
        </p:spPr>
        <p:txBody>
          <a:bodyPr wrap="square" rtlCol="0">
            <a:spAutoFit/>
          </a:bodyPr>
          <a:lstStyle/>
          <a:p>
            <a:pPr algn="l"/>
            <a:r>
              <a:rPr lang="en-US" sz="1200" dirty="0">
                <a:latin typeface="Agency FB" panose="020B0503020202020204" pitchFamily="34" charset="0"/>
              </a:rPr>
              <a:t>Hitting a “single data” would result in the display of  a single image which corresponds to the instrument’s data on that date.</a:t>
            </a:r>
          </a:p>
        </p:txBody>
      </p:sp>
      <p:pic>
        <p:nvPicPr>
          <p:cNvPr id="11" name="1000011917.mp4">
            <a:hlinkClick r:id="" action="ppaction://media"/>
            <a:extLst>
              <a:ext uri="{FF2B5EF4-FFF2-40B4-BE49-F238E27FC236}">
                <a16:creationId xmlns:a16="http://schemas.microsoft.com/office/drawing/2014/main" id="{25353557-3C79-219E-373B-56C7201A47F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607299" y="3480386"/>
            <a:ext cx="3584006" cy="1806627"/>
          </a:xfrm>
          <a:prstGeom prst="rect">
            <a:avLst/>
          </a:prstGeom>
        </p:spPr>
      </p:pic>
      <p:sp>
        <p:nvSpPr>
          <p:cNvPr id="12" name="TextBox 11">
            <a:extLst>
              <a:ext uri="{FF2B5EF4-FFF2-40B4-BE49-F238E27FC236}">
                <a16:creationId xmlns:a16="http://schemas.microsoft.com/office/drawing/2014/main" id="{1E53C8F0-208F-38B8-6106-7C63461880E3}"/>
              </a:ext>
            </a:extLst>
          </p:cNvPr>
          <p:cNvSpPr txBox="1"/>
          <p:nvPr/>
        </p:nvSpPr>
        <p:spPr>
          <a:xfrm>
            <a:off x="4864856" y="6138350"/>
            <a:ext cx="6251378" cy="276999"/>
          </a:xfrm>
          <a:prstGeom prst="rect">
            <a:avLst/>
          </a:prstGeom>
          <a:noFill/>
        </p:spPr>
        <p:txBody>
          <a:bodyPr wrap="square" rtlCol="0">
            <a:spAutoFit/>
          </a:bodyPr>
          <a:lstStyle/>
          <a:p>
            <a:pPr algn="l"/>
            <a:endParaRPr lang="en-US" sz="1200">
              <a:latin typeface="Agency FB" panose="020B0503020202020204" pitchFamily="34" charset="0"/>
            </a:endParaRPr>
          </a:p>
        </p:txBody>
      </p:sp>
      <p:sp>
        <p:nvSpPr>
          <p:cNvPr id="8" name="TextBox 7">
            <a:extLst>
              <a:ext uri="{FF2B5EF4-FFF2-40B4-BE49-F238E27FC236}">
                <a16:creationId xmlns:a16="http://schemas.microsoft.com/office/drawing/2014/main" id="{5B577B2A-31A2-CB98-2C9E-D0D7485E4E91}"/>
              </a:ext>
            </a:extLst>
          </p:cNvPr>
          <p:cNvSpPr txBox="1"/>
          <p:nvPr/>
        </p:nvSpPr>
        <p:spPr>
          <a:xfrm>
            <a:off x="4473470" y="5403088"/>
            <a:ext cx="3842688" cy="830997"/>
          </a:xfrm>
          <a:prstGeom prst="rect">
            <a:avLst/>
          </a:prstGeom>
          <a:noFill/>
        </p:spPr>
        <p:txBody>
          <a:bodyPr wrap="square" lIns="91440" tIns="45720" rIns="91440" bIns="45720" rtlCol="0" anchor="t">
            <a:spAutoFit/>
          </a:bodyPr>
          <a:lstStyle/>
          <a:p>
            <a:pPr algn="just"/>
            <a:r>
              <a:rPr lang="en-US" sz="1200" dirty="0">
                <a:latin typeface="Agency FB"/>
                <a:ea typeface="ADLaM Display"/>
                <a:cs typeface="ADLaM Display"/>
              </a:rPr>
              <a:t>Giving a start date and an end date (a time frame) would result in a GIF animation of the corresponding time frame in a loop. The GIF is later saved in the form of mp4 for further access. (</a:t>
            </a:r>
            <a:r>
              <a:rPr lang="en-US" sz="1200" i="1" dirty="0">
                <a:latin typeface="Agency FB"/>
                <a:ea typeface="ADLaM Display"/>
                <a:cs typeface="ADLaM Display"/>
              </a:rPr>
              <a:t>tap the above block to play the demonstration</a:t>
            </a:r>
            <a:r>
              <a:rPr lang="en-US" sz="1200" dirty="0">
                <a:latin typeface="Agency FB"/>
                <a:ea typeface="ADLaM Display"/>
                <a:cs typeface="ADLaM Display"/>
              </a:rPr>
              <a:t>)</a:t>
            </a:r>
          </a:p>
        </p:txBody>
      </p:sp>
      <p:pic>
        <p:nvPicPr>
          <p:cNvPr id="9" name="Picture 8">
            <a:extLst>
              <a:ext uri="{FF2B5EF4-FFF2-40B4-BE49-F238E27FC236}">
                <a16:creationId xmlns:a16="http://schemas.microsoft.com/office/drawing/2014/main" id="{5D7B3871-463B-2CF8-5829-9E481AC0D7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89311" y="442651"/>
            <a:ext cx="3569605" cy="1884217"/>
          </a:xfrm>
          <a:prstGeom prst="roundRect">
            <a:avLst>
              <a:gd name="adj" fmla="val 1222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Picture 9">
            <a:extLst>
              <a:ext uri="{FF2B5EF4-FFF2-40B4-BE49-F238E27FC236}">
                <a16:creationId xmlns:a16="http://schemas.microsoft.com/office/drawing/2014/main" id="{E6FEA1B9-657C-6FBE-8B37-8DFB3419C2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53718" y="3457388"/>
            <a:ext cx="3515747" cy="1783935"/>
          </a:xfrm>
          <a:prstGeom prst="roundRect">
            <a:avLst>
              <a:gd name="adj" fmla="val 11642"/>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6" name="TextBox 15">
            <a:extLst>
              <a:ext uri="{FF2B5EF4-FFF2-40B4-BE49-F238E27FC236}">
                <a16:creationId xmlns:a16="http://schemas.microsoft.com/office/drawing/2014/main" id="{2CEDDA34-ADBC-2A71-4F20-99E8AB875FA3}"/>
              </a:ext>
            </a:extLst>
          </p:cNvPr>
          <p:cNvSpPr txBox="1"/>
          <p:nvPr/>
        </p:nvSpPr>
        <p:spPr>
          <a:xfrm>
            <a:off x="8422732" y="5403087"/>
            <a:ext cx="3497021" cy="461665"/>
          </a:xfrm>
          <a:prstGeom prst="rect">
            <a:avLst/>
          </a:prstGeom>
          <a:noFill/>
        </p:spPr>
        <p:txBody>
          <a:bodyPr wrap="square" lIns="91440" tIns="45720" rIns="91440" bIns="45720" rtlCol="0" anchor="t">
            <a:spAutoFit/>
          </a:bodyPr>
          <a:lstStyle/>
          <a:p>
            <a:r>
              <a:rPr lang="en-US" sz="1200">
                <a:latin typeface="Agency FB"/>
              </a:rPr>
              <a:t>If on the single date mentioned happened a natural calamity, it shows up in the right with a short description.</a:t>
            </a:r>
          </a:p>
        </p:txBody>
      </p:sp>
      <p:sp>
        <p:nvSpPr>
          <p:cNvPr id="17" name="TextBox 16">
            <a:extLst>
              <a:ext uri="{FF2B5EF4-FFF2-40B4-BE49-F238E27FC236}">
                <a16:creationId xmlns:a16="http://schemas.microsoft.com/office/drawing/2014/main" id="{FF95008E-2A35-1F9B-3669-119C2EF78853}"/>
              </a:ext>
            </a:extLst>
          </p:cNvPr>
          <p:cNvSpPr txBox="1"/>
          <p:nvPr/>
        </p:nvSpPr>
        <p:spPr>
          <a:xfrm>
            <a:off x="4787162" y="6234085"/>
            <a:ext cx="70991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gency FB"/>
                <a:ea typeface="Calibri"/>
                <a:cs typeface="Calibri"/>
              </a:rPr>
              <a:t>These visualizations gets better in our actual visualization software. This is just a data compiler which has a visualization.</a:t>
            </a:r>
          </a:p>
        </p:txBody>
      </p:sp>
      <p:sp>
        <p:nvSpPr>
          <p:cNvPr id="18" name="TextBox 17">
            <a:extLst>
              <a:ext uri="{FF2B5EF4-FFF2-40B4-BE49-F238E27FC236}">
                <a16:creationId xmlns:a16="http://schemas.microsoft.com/office/drawing/2014/main" id="{3A1A3677-B511-7D35-71D6-856C804FD58B}"/>
              </a:ext>
            </a:extLst>
          </p:cNvPr>
          <p:cNvSpPr txBox="1"/>
          <p:nvPr/>
        </p:nvSpPr>
        <p:spPr>
          <a:xfrm>
            <a:off x="8440660" y="2464071"/>
            <a:ext cx="348201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gency FB"/>
                <a:ea typeface="Calibri"/>
                <a:cs typeface="Calibri"/>
              </a:rPr>
              <a:t>MOPITT shows the CO emission over a month. More the color shifts towards the red, more the CO emission.</a:t>
            </a:r>
          </a:p>
        </p:txBody>
      </p:sp>
    </p:spTree>
    <p:extLst>
      <p:ext uri="{BB962C8B-B14F-4D97-AF65-F5344CB8AC3E}">
        <p14:creationId xmlns:p14="http://schemas.microsoft.com/office/powerpoint/2010/main" val="213092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B65626-0C2A-5311-5D2E-4E7D87AF0CAA}"/>
              </a:ext>
            </a:extLst>
          </p:cNvPr>
          <p:cNvSpPr txBox="1"/>
          <p:nvPr/>
        </p:nvSpPr>
        <p:spPr>
          <a:xfrm>
            <a:off x="304800" y="185271"/>
            <a:ext cx="2988235" cy="307777"/>
          </a:xfrm>
          <a:prstGeom prst="rect">
            <a:avLst/>
          </a:prstGeom>
          <a:noFill/>
        </p:spPr>
        <p:txBody>
          <a:bodyPr wrap="square" rtlCol="0">
            <a:spAutoFit/>
          </a:bodyPr>
          <a:lstStyle/>
          <a:p>
            <a:pPr algn="l"/>
            <a:r>
              <a:rPr lang="en-US" sz="1400" b="1">
                <a:latin typeface="Agency FB" panose="020B0503020202020204" pitchFamily="34" charset="0"/>
              </a:rPr>
              <a:t>Visualizing Software</a:t>
            </a:r>
          </a:p>
        </p:txBody>
      </p:sp>
      <p:sp>
        <p:nvSpPr>
          <p:cNvPr id="3" name="TextBox 2">
            <a:extLst>
              <a:ext uri="{FF2B5EF4-FFF2-40B4-BE49-F238E27FC236}">
                <a16:creationId xmlns:a16="http://schemas.microsoft.com/office/drawing/2014/main" id="{6706EA68-3571-FCB7-8420-5912D9E2C3BB}"/>
              </a:ext>
            </a:extLst>
          </p:cNvPr>
          <p:cNvSpPr txBox="1"/>
          <p:nvPr/>
        </p:nvSpPr>
        <p:spPr>
          <a:xfrm>
            <a:off x="304799" y="573742"/>
            <a:ext cx="2988235" cy="1200329"/>
          </a:xfrm>
          <a:prstGeom prst="rect">
            <a:avLst/>
          </a:prstGeom>
          <a:noFill/>
        </p:spPr>
        <p:txBody>
          <a:bodyPr wrap="square" lIns="91440" tIns="45720" rIns="91440" bIns="45720" rtlCol="0" anchor="t">
            <a:spAutoFit/>
          </a:bodyPr>
          <a:lstStyle/>
          <a:p>
            <a:r>
              <a:rPr lang="en-US" sz="1200">
                <a:latin typeface="Agency FB"/>
              </a:rPr>
              <a:t>The data then has been saved in jpg or mp4 and uploaded to cloud services (Google Drive and GitHub). Instead of a website (HTML/CSS + JS), we have created a GUI for our actual visualization software. </a:t>
            </a:r>
          </a:p>
          <a:p>
            <a:endParaRPr lang="en-US" sz="1200">
              <a:latin typeface="Agency FB"/>
            </a:endParaRPr>
          </a:p>
          <a:p>
            <a:endParaRPr lang="en-US" sz="1200">
              <a:latin typeface="Agency FB" panose="020B0503020202020204" pitchFamily="34" charset="0"/>
            </a:endParaRPr>
          </a:p>
        </p:txBody>
      </p:sp>
      <p:pic>
        <p:nvPicPr>
          <p:cNvPr id="4" name="Picture 3">
            <a:extLst>
              <a:ext uri="{FF2B5EF4-FFF2-40B4-BE49-F238E27FC236}">
                <a16:creationId xmlns:a16="http://schemas.microsoft.com/office/drawing/2014/main" id="{EC3166B9-B407-34F0-8941-1D9DF60707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092" y="1587842"/>
            <a:ext cx="3083859" cy="1589336"/>
          </a:xfrm>
          <a:prstGeom prst="rect">
            <a:avLst/>
          </a:prstGeom>
          <a:ln>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contourClr>
              <a:srgbClr val="C0C0C0"/>
            </a:contourClr>
          </a:sp3d>
        </p:spPr>
      </p:pic>
      <p:sp>
        <p:nvSpPr>
          <p:cNvPr id="5" name="TextBox 4">
            <a:extLst>
              <a:ext uri="{FF2B5EF4-FFF2-40B4-BE49-F238E27FC236}">
                <a16:creationId xmlns:a16="http://schemas.microsoft.com/office/drawing/2014/main" id="{DEEF6B45-D5A7-E746-A263-FE6F05E9D308}"/>
              </a:ext>
            </a:extLst>
          </p:cNvPr>
          <p:cNvSpPr txBox="1"/>
          <p:nvPr/>
        </p:nvSpPr>
        <p:spPr>
          <a:xfrm>
            <a:off x="304800" y="3269128"/>
            <a:ext cx="3316942" cy="1015663"/>
          </a:xfrm>
          <a:prstGeom prst="rect">
            <a:avLst/>
          </a:prstGeom>
          <a:noFill/>
        </p:spPr>
        <p:txBody>
          <a:bodyPr wrap="square" rtlCol="0">
            <a:spAutoFit/>
          </a:bodyPr>
          <a:lstStyle/>
          <a:p>
            <a:pPr marL="171450" indent="-171450" algn="l">
              <a:buFont typeface="Arial" panose="020B0604020202020204" pitchFamily="34" charset="0"/>
              <a:buChar char="•"/>
            </a:pPr>
            <a:r>
              <a:rPr lang="en-US" sz="1200">
                <a:latin typeface="Agency FB" panose="020B0503020202020204" pitchFamily="34" charset="0"/>
              </a:rPr>
              <a:t>The top left dropdown will list out the type of the calamity.</a:t>
            </a:r>
          </a:p>
          <a:p>
            <a:pPr marL="171450" indent="-171450" algn="l">
              <a:buFont typeface="Arial" panose="020B0604020202020204" pitchFamily="34" charset="0"/>
              <a:buChar char="•"/>
            </a:pPr>
            <a:r>
              <a:rPr lang="en-US" sz="1200">
                <a:latin typeface="Agency FB" panose="020B0503020202020204" pitchFamily="34" charset="0"/>
              </a:rPr>
              <a:t>The middle dropdown will list out the event names.</a:t>
            </a:r>
          </a:p>
          <a:p>
            <a:pPr marL="171450" indent="-171450" algn="l">
              <a:buFont typeface="Arial" panose="020B0604020202020204" pitchFamily="34" charset="0"/>
              <a:buChar char="•"/>
            </a:pPr>
            <a:r>
              <a:rPr lang="en-US" sz="1200">
                <a:latin typeface="Agency FB" panose="020B0503020202020204" pitchFamily="34" charset="0"/>
              </a:rPr>
              <a:t>Triggering the top right button will initiate the program which will fetch the files from the cloud services containing data from our data compiler and visualize it as per our choices.</a:t>
            </a:r>
          </a:p>
        </p:txBody>
      </p:sp>
      <p:graphicFrame>
        <p:nvGraphicFramePr>
          <p:cNvPr id="6" name="Table 5">
            <a:extLst>
              <a:ext uri="{FF2B5EF4-FFF2-40B4-BE49-F238E27FC236}">
                <a16:creationId xmlns:a16="http://schemas.microsoft.com/office/drawing/2014/main" id="{3BE134F6-DA4B-FDBD-84E3-A4E4F190DBFE}"/>
              </a:ext>
            </a:extLst>
          </p:cNvPr>
          <p:cNvGraphicFramePr>
            <a:graphicFrameLocks noGrp="1"/>
          </p:cNvGraphicFramePr>
          <p:nvPr>
            <p:extLst>
              <p:ext uri="{D42A27DB-BD31-4B8C-83A1-F6EECF244321}">
                <p14:modId xmlns:p14="http://schemas.microsoft.com/office/powerpoint/2010/main" val="1899207862"/>
              </p:ext>
            </p:extLst>
          </p:nvPr>
        </p:nvGraphicFramePr>
        <p:xfrm>
          <a:off x="406400" y="4468691"/>
          <a:ext cx="3472330" cy="2033709"/>
        </p:xfrm>
        <a:graphic>
          <a:graphicData uri="http://schemas.openxmlformats.org/drawingml/2006/table">
            <a:tbl>
              <a:tblPr firstRow="1" bandRow="1">
                <a:tableStyleId>{5C22544A-7EE6-4342-B048-85BDC9FD1C3A}</a:tableStyleId>
              </a:tblPr>
              <a:tblGrid>
                <a:gridCol w="1157443">
                  <a:extLst>
                    <a:ext uri="{9D8B030D-6E8A-4147-A177-3AD203B41FA5}">
                      <a16:colId xmlns:a16="http://schemas.microsoft.com/office/drawing/2014/main" val="2098777195"/>
                    </a:ext>
                  </a:extLst>
                </a:gridCol>
                <a:gridCol w="1157444">
                  <a:extLst>
                    <a:ext uri="{9D8B030D-6E8A-4147-A177-3AD203B41FA5}">
                      <a16:colId xmlns:a16="http://schemas.microsoft.com/office/drawing/2014/main" val="625043233"/>
                    </a:ext>
                  </a:extLst>
                </a:gridCol>
                <a:gridCol w="1157443">
                  <a:extLst>
                    <a:ext uri="{9D8B030D-6E8A-4147-A177-3AD203B41FA5}">
                      <a16:colId xmlns:a16="http://schemas.microsoft.com/office/drawing/2014/main" val="1708060838"/>
                    </a:ext>
                  </a:extLst>
                </a:gridCol>
              </a:tblGrid>
              <a:tr h="783695">
                <a:tc gridSpan="3">
                  <a:txBody>
                    <a:bodyPr/>
                    <a:lstStyle/>
                    <a:p>
                      <a:r>
                        <a:rPr lang="en-US" sz="1400">
                          <a:latin typeface="Agency FB" panose="020B0503020202020204" pitchFamily="34" charset="0"/>
                        </a:rPr>
                        <a:t>The Dropdowns</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7565769"/>
                  </a:ext>
                </a:extLst>
              </a:tr>
              <a:tr h="783695">
                <a:tc>
                  <a:txBody>
                    <a:bodyPr/>
                    <a:lstStyle/>
                    <a:p>
                      <a:r>
                        <a:rPr lang="en-US" sz="1400">
                          <a:latin typeface="Agency FB" panose="020B0503020202020204" pitchFamily="34" charset="0"/>
                        </a:rPr>
                        <a:t>Data-based 2D animations will run here.</a:t>
                      </a:r>
                    </a:p>
                  </a:txBody>
                  <a:tcPr/>
                </a:tc>
                <a:tc>
                  <a:txBody>
                    <a:bodyPr/>
                    <a:lstStyle/>
                    <a:p>
                      <a:r>
                        <a:rPr lang="en-US" sz="1400">
                          <a:latin typeface="Agency FB" panose="020B0503020202020204" pitchFamily="34" charset="0"/>
                        </a:rPr>
                        <a:t>Data-based 3D animations will run here.</a:t>
                      </a:r>
                    </a:p>
                  </a:txBody>
                  <a:tcPr/>
                </a:tc>
                <a:tc>
                  <a:txBody>
                    <a:bodyPr/>
                    <a:lstStyle/>
                    <a:p>
                      <a:r>
                        <a:rPr lang="en-US" sz="1400">
                          <a:latin typeface="Agency FB" panose="020B0503020202020204" pitchFamily="34" charset="0"/>
                        </a:rPr>
                        <a:t>Satellite images of the events will reflect here.</a:t>
                      </a:r>
                    </a:p>
                  </a:txBody>
                  <a:tcPr/>
                </a:tc>
                <a:extLst>
                  <a:ext uri="{0D108BD9-81ED-4DB2-BD59-A6C34878D82A}">
                    <a16:rowId xmlns:a16="http://schemas.microsoft.com/office/drawing/2014/main" val="3679569681"/>
                  </a:ext>
                </a:extLst>
              </a:tr>
              <a:tr h="466319">
                <a:tc gridSpan="3">
                  <a:txBody>
                    <a:bodyPr/>
                    <a:lstStyle/>
                    <a:p>
                      <a:r>
                        <a:rPr lang="en-US" sz="1400">
                          <a:latin typeface="Agency FB" panose="020B0503020202020204" pitchFamily="34" charset="0"/>
                        </a:rPr>
                        <a:t>Description of the corresponding events.</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20349745"/>
                  </a:ext>
                </a:extLst>
              </a:tr>
            </a:tbl>
          </a:graphicData>
        </a:graphic>
      </p:graphicFrame>
      <p:cxnSp>
        <p:nvCxnSpPr>
          <p:cNvPr id="7" name="Straight Arrow Connector 6">
            <a:extLst>
              <a:ext uri="{FF2B5EF4-FFF2-40B4-BE49-F238E27FC236}">
                <a16:creationId xmlns:a16="http://schemas.microsoft.com/office/drawing/2014/main" id="{80AEBDCD-0884-02C3-D251-A60222135D33}"/>
              </a:ext>
            </a:extLst>
          </p:cNvPr>
          <p:cNvCxnSpPr>
            <a:cxnSpLocks/>
          </p:cNvCxnSpPr>
          <p:nvPr/>
        </p:nvCxnSpPr>
        <p:spPr>
          <a:xfrm>
            <a:off x="4153647" y="0"/>
            <a:ext cx="47812" cy="6858000"/>
          </a:xfrm>
          <a:prstGeom prst="straightConnector1">
            <a:avLst/>
          </a:prstGeom>
          <a:ln>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9EF52E53-7C3A-1370-4DD0-86FA0EFF08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4329" y="1431430"/>
            <a:ext cx="5325035" cy="2761027"/>
          </a:xfrm>
          <a:prstGeom prst="roundRect">
            <a:avLst>
              <a:gd name="adj" fmla="val 7069"/>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a:extLst>
              <a:ext uri="{FF2B5EF4-FFF2-40B4-BE49-F238E27FC236}">
                <a16:creationId xmlns:a16="http://schemas.microsoft.com/office/drawing/2014/main" id="{94087402-54A5-78D1-EE28-35824FF8617A}"/>
              </a:ext>
            </a:extLst>
          </p:cNvPr>
          <p:cNvSpPr txBox="1"/>
          <p:nvPr/>
        </p:nvSpPr>
        <p:spPr>
          <a:xfrm>
            <a:off x="5844988" y="4332941"/>
            <a:ext cx="4984376" cy="461665"/>
          </a:xfrm>
          <a:prstGeom prst="rect">
            <a:avLst/>
          </a:prstGeom>
          <a:noFill/>
        </p:spPr>
        <p:txBody>
          <a:bodyPr wrap="square" rtlCol="0">
            <a:spAutoFit/>
          </a:bodyPr>
          <a:lstStyle/>
          <a:p>
            <a:pPr algn="l"/>
            <a:r>
              <a:rPr lang="en-US" sz="1200" dirty="0">
                <a:latin typeface="Agency FB" panose="020B0503020202020204" pitchFamily="34" charset="0"/>
              </a:rPr>
              <a:t>This image shows how the software visualizes. Below is a video which shows the demonstration</a:t>
            </a:r>
          </a:p>
          <a:p>
            <a:pPr algn="l"/>
            <a:r>
              <a:rPr lang="en-US" sz="1200" dirty="0">
                <a:latin typeface="Agency FB" panose="020B0503020202020204" pitchFamily="34" charset="0"/>
                <a:hlinkClick r:id="rId4"/>
              </a:rPr>
              <a:t>https://drive.google.com/file/d/1grzFYwqBgT4MCNdGqrY8KHbBlLBjXlIp/view?usp=drivesdk</a:t>
            </a:r>
            <a:endParaRPr lang="en-US" sz="1200" dirty="0">
              <a:latin typeface="Agency FB" panose="020B0503020202020204" pitchFamily="34" charset="0"/>
            </a:endParaRPr>
          </a:p>
        </p:txBody>
      </p:sp>
    </p:spTree>
    <p:extLst>
      <p:ext uri="{BB962C8B-B14F-4D97-AF65-F5344CB8AC3E}">
        <p14:creationId xmlns:p14="http://schemas.microsoft.com/office/powerpoint/2010/main" val="21481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581365-406F-DC5A-5542-9B678AC768A6}"/>
              </a:ext>
            </a:extLst>
          </p:cNvPr>
          <p:cNvSpPr txBox="1"/>
          <p:nvPr/>
        </p:nvSpPr>
        <p:spPr>
          <a:xfrm>
            <a:off x="173318" y="209176"/>
            <a:ext cx="2629647" cy="307777"/>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BE13D069-E2B0-2FD7-A08B-7DCCA02AF6B6}"/>
              </a:ext>
            </a:extLst>
          </p:cNvPr>
          <p:cNvSpPr txBox="1"/>
          <p:nvPr/>
        </p:nvSpPr>
        <p:spPr>
          <a:xfrm>
            <a:off x="173317" y="209176"/>
            <a:ext cx="11450917" cy="400110"/>
          </a:xfrm>
          <a:prstGeom prst="rect">
            <a:avLst/>
          </a:prstGeom>
          <a:noFill/>
        </p:spPr>
        <p:txBody>
          <a:bodyPr wrap="square" rtlCol="0" anchor="t">
            <a:spAutoFit/>
          </a:bodyPr>
          <a:lstStyle/>
          <a:p>
            <a:pPr algn="ctr"/>
            <a:r>
              <a:rPr lang="en-US" sz="2000" b="1" dirty="0">
                <a:latin typeface="ADLaM Display" panose="02010000000000000000" pitchFamily="2" charset="0"/>
                <a:ea typeface="ADLaM Display" panose="02010000000000000000" pitchFamily="2" charset="0"/>
                <a:cs typeface="ADLaM Display" panose="02010000000000000000" pitchFamily="2" charset="0"/>
              </a:rPr>
              <a:t>How to access and use our software?</a:t>
            </a:r>
          </a:p>
        </p:txBody>
      </p:sp>
      <p:sp>
        <p:nvSpPr>
          <p:cNvPr id="6" name="TextBox 5">
            <a:extLst>
              <a:ext uri="{FF2B5EF4-FFF2-40B4-BE49-F238E27FC236}">
                <a16:creationId xmlns:a16="http://schemas.microsoft.com/office/drawing/2014/main" id="{3A92A5D2-6FED-CE10-878F-018BE80BF54A}"/>
              </a:ext>
            </a:extLst>
          </p:cNvPr>
          <p:cNvSpPr txBox="1"/>
          <p:nvPr/>
        </p:nvSpPr>
        <p:spPr>
          <a:xfrm>
            <a:off x="352612" y="806825"/>
            <a:ext cx="11122212" cy="1200329"/>
          </a:xfrm>
          <a:prstGeom prst="rect">
            <a:avLst/>
          </a:prstGeom>
          <a:noFill/>
        </p:spPr>
        <p:txBody>
          <a:bodyPr wrap="square" rtlCol="0">
            <a:spAutoFit/>
          </a:bodyPr>
          <a:lstStyle/>
          <a:p>
            <a:pPr algn="l"/>
            <a:r>
              <a:rPr lang="en-US" dirty="0">
                <a:latin typeface="Agency FB" panose="020B0503020202020204" pitchFamily="34" charset="0"/>
              </a:rPr>
              <a:t>Three cloud services are used to make this project, </a:t>
            </a:r>
          </a:p>
          <a:p>
            <a:pPr marL="285750" indent="-285750" algn="l">
              <a:buFont typeface="Arial" panose="020B0604020202020204" pitchFamily="34" charset="0"/>
              <a:buChar char="•"/>
            </a:pPr>
            <a:r>
              <a:rPr lang="en-US" b="1" dirty="0">
                <a:latin typeface="Agency FB" panose="020B0503020202020204" pitchFamily="34" charset="0"/>
              </a:rPr>
              <a:t>ngrok </a:t>
            </a:r>
            <a:r>
              <a:rPr lang="en-US" dirty="0">
                <a:latin typeface="Agency FB" panose="020B0503020202020204" pitchFamily="34" charset="0"/>
              </a:rPr>
              <a:t>( To create a public tunnel for the terra data compiler), it is used so that the code can be done solely by an android device.</a:t>
            </a:r>
          </a:p>
          <a:p>
            <a:pPr marL="285750" indent="-285750" algn="l">
              <a:buFont typeface="Arial" panose="020B0604020202020204" pitchFamily="34" charset="0"/>
              <a:buChar char="•"/>
            </a:pPr>
            <a:r>
              <a:rPr lang="en-US" b="1" dirty="0">
                <a:latin typeface="Agency FB" panose="020B0503020202020204" pitchFamily="34" charset="0"/>
              </a:rPr>
              <a:t>Google Drive</a:t>
            </a:r>
            <a:r>
              <a:rPr lang="en-US" dirty="0">
                <a:latin typeface="Agency FB" panose="020B0503020202020204" pitchFamily="34" charset="0"/>
              </a:rPr>
              <a:t> - The image, video, zip and every other data files has been stored here.</a:t>
            </a:r>
          </a:p>
          <a:p>
            <a:pPr marL="285750" indent="-285750" algn="l">
              <a:buFont typeface="Arial" panose="020B0604020202020204" pitchFamily="34" charset="0"/>
              <a:buChar char="•"/>
            </a:pPr>
            <a:r>
              <a:rPr lang="en-US" b="1" dirty="0">
                <a:latin typeface="Agency FB" panose="020B0503020202020204" pitchFamily="34" charset="0"/>
              </a:rPr>
              <a:t>GitHub</a:t>
            </a:r>
            <a:r>
              <a:rPr lang="en-US" dirty="0">
                <a:latin typeface="Agency FB" panose="020B0503020202020204" pitchFamily="34" charset="0"/>
              </a:rPr>
              <a:t> – The final project ( for both the compiler and visualizer) as well as the final presentation/slide deck has been uploaded to this. </a:t>
            </a:r>
          </a:p>
        </p:txBody>
      </p:sp>
      <p:pic>
        <p:nvPicPr>
          <p:cNvPr id="4" name="Picture 3">
            <a:extLst>
              <a:ext uri="{FF2B5EF4-FFF2-40B4-BE49-F238E27FC236}">
                <a16:creationId xmlns:a16="http://schemas.microsoft.com/office/drawing/2014/main" id="{3CCCBCFE-831D-5D88-2E19-0FB141CB3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141" y="2761850"/>
            <a:ext cx="5743388" cy="2412472"/>
          </a:xfrm>
          <a:prstGeom prst="rect">
            <a:avLst/>
          </a:prstGeom>
        </p:spPr>
      </p:pic>
      <p:pic>
        <p:nvPicPr>
          <p:cNvPr id="5" name="Picture 4">
            <a:extLst>
              <a:ext uri="{FF2B5EF4-FFF2-40B4-BE49-F238E27FC236}">
                <a16:creationId xmlns:a16="http://schemas.microsoft.com/office/drawing/2014/main" id="{D88B20C6-0DF1-D2D4-D658-37E94893B0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5059" y="2895615"/>
            <a:ext cx="5574880" cy="1859609"/>
          </a:xfrm>
          <a:prstGeom prst="rect">
            <a:avLst/>
          </a:prstGeom>
        </p:spPr>
      </p:pic>
      <p:sp>
        <p:nvSpPr>
          <p:cNvPr id="7" name="TextBox 6">
            <a:extLst>
              <a:ext uri="{FF2B5EF4-FFF2-40B4-BE49-F238E27FC236}">
                <a16:creationId xmlns:a16="http://schemas.microsoft.com/office/drawing/2014/main" id="{CE6C112C-5A78-F808-81CF-5D8FDF9C240C}"/>
              </a:ext>
            </a:extLst>
          </p:cNvPr>
          <p:cNvSpPr txBox="1"/>
          <p:nvPr/>
        </p:nvSpPr>
        <p:spPr>
          <a:xfrm>
            <a:off x="7374963" y="5289801"/>
            <a:ext cx="4404659" cy="338554"/>
          </a:xfrm>
          <a:prstGeom prst="rect">
            <a:avLst/>
          </a:prstGeom>
          <a:noFill/>
        </p:spPr>
        <p:txBody>
          <a:bodyPr wrap="square" rtlCol="0">
            <a:spAutoFit/>
          </a:bodyPr>
          <a:lstStyle/>
          <a:p>
            <a:pPr algn="l"/>
            <a:r>
              <a:rPr lang="en-US" sz="1600" dirty="0">
                <a:latin typeface="Agency FB" panose="020B0503020202020204" pitchFamily="34" charset="0"/>
              </a:rPr>
              <a:t>Open the google </a:t>
            </a:r>
            <a:r>
              <a:rPr lang="en-US" sz="1600" dirty="0" err="1">
                <a:latin typeface="Agency FB" panose="020B0503020202020204" pitchFamily="34" charset="0"/>
              </a:rPr>
              <a:t>collaboratory</a:t>
            </a:r>
            <a:r>
              <a:rPr lang="en-US" sz="1600" dirty="0">
                <a:latin typeface="Agency FB" panose="020B0503020202020204" pitchFamily="34" charset="0"/>
              </a:rPr>
              <a:t> to access the compiler</a:t>
            </a:r>
          </a:p>
        </p:txBody>
      </p:sp>
      <p:sp>
        <p:nvSpPr>
          <p:cNvPr id="8" name="TextBox 7">
            <a:extLst>
              <a:ext uri="{FF2B5EF4-FFF2-40B4-BE49-F238E27FC236}">
                <a16:creationId xmlns:a16="http://schemas.microsoft.com/office/drawing/2014/main" id="{614731F1-ACC6-D8D4-980C-F92D62086212}"/>
              </a:ext>
            </a:extLst>
          </p:cNvPr>
          <p:cNvSpPr txBox="1"/>
          <p:nvPr/>
        </p:nvSpPr>
        <p:spPr>
          <a:xfrm>
            <a:off x="1440330" y="5297882"/>
            <a:ext cx="4404660" cy="338554"/>
          </a:xfrm>
          <a:prstGeom prst="rect">
            <a:avLst/>
          </a:prstGeom>
          <a:noFill/>
        </p:spPr>
        <p:txBody>
          <a:bodyPr wrap="square" rtlCol="0">
            <a:spAutoFit/>
          </a:bodyPr>
          <a:lstStyle/>
          <a:p>
            <a:pPr algn="l"/>
            <a:r>
              <a:rPr lang="en-US" sz="1600" dirty="0">
                <a:latin typeface="Agency FB" panose="020B0503020202020204" pitchFamily="34" charset="0"/>
              </a:rPr>
              <a:t>The GitHub has both the compiler and visualizer.</a:t>
            </a:r>
          </a:p>
        </p:txBody>
      </p:sp>
    </p:spTree>
    <p:extLst>
      <p:ext uri="{BB962C8B-B14F-4D97-AF65-F5344CB8AC3E}">
        <p14:creationId xmlns:p14="http://schemas.microsoft.com/office/powerpoint/2010/main" val="3275549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4B751F-CC6F-E417-A280-ABFE6072AA39}"/>
              </a:ext>
            </a:extLst>
          </p:cNvPr>
          <p:cNvSpPr txBox="1"/>
          <p:nvPr/>
        </p:nvSpPr>
        <p:spPr>
          <a:xfrm>
            <a:off x="161365" y="197224"/>
            <a:ext cx="11893176" cy="400110"/>
          </a:xfrm>
          <a:prstGeom prst="rect">
            <a:avLst/>
          </a:prstGeom>
          <a:noFill/>
        </p:spPr>
        <p:txBody>
          <a:bodyPr wrap="square" rtlCol="0">
            <a:spAutoFit/>
          </a:bodyPr>
          <a:lstStyle/>
          <a:p>
            <a:pPr algn="ctr"/>
            <a:r>
              <a:rPr lang="en-US" sz="2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Thoughts and Conclusion</a:t>
            </a:r>
          </a:p>
        </p:txBody>
      </p:sp>
      <p:sp>
        <p:nvSpPr>
          <p:cNvPr id="3" name="TextBox 2">
            <a:extLst>
              <a:ext uri="{FF2B5EF4-FFF2-40B4-BE49-F238E27FC236}">
                <a16:creationId xmlns:a16="http://schemas.microsoft.com/office/drawing/2014/main" id="{4C5234DC-F883-AB3F-D4EC-954EEAF46F9F}"/>
              </a:ext>
            </a:extLst>
          </p:cNvPr>
          <p:cNvSpPr txBox="1"/>
          <p:nvPr/>
        </p:nvSpPr>
        <p:spPr>
          <a:xfrm>
            <a:off x="370541" y="890493"/>
            <a:ext cx="5498353" cy="369332"/>
          </a:xfrm>
          <a:prstGeom prst="rect">
            <a:avLst/>
          </a:prstGeom>
          <a:noFill/>
        </p:spPr>
        <p:txBody>
          <a:bodyPr wrap="square" rtlCol="0">
            <a:spAutoFit/>
          </a:bodyPr>
          <a:lstStyle/>
          <a:p>
            <a:pPr algn="l"/>
            <a:endParaRPr lang="en-US" dirty="0">
              <a:latin typeface="Agency FB" panose="020B0503020202020204" pitchFamily="34" charset="0"/>
            </a:endParaRPr>
          </a:p>
        </p:txBody>
      </p:sp>
      <p:sp>
        <p:nvSpPr>
          <p:cNvPr id="4" name="TextBox 3">
            <a:extLst>
              <a:ext uri="{FF2B5EF4-FFF2-40B4-BE49-F238E27FC236}">
                <a16:creationId xmlns:a16="http://schemas.microsoft.com/office/drawing/2014/main" id="{5317439B-0414-2B73-897D-3BCDCCE430CA}"/>
              </a:ext>
            </a:extLst>
          </p:cNvPr>
          <p:cNvSpPr txBox="1"/>
          <p:nvPr/>
        </p:nvSpPr>
        <p:spPr>
          <a:xfrm>
            <a:off x="328706" y="890493"/>
            <a:ext cx="5540188" cy="5438589"/>
          </a:xfrm>
          <a:prstGeom prst="rect">
            <a:avLst/>
          </a:prstGeom>
          <a:noFill/>
        </p:spPr>
        <p:txBody>
          <a:bodyPr wrap="square" rtlCol="0">
            <a:spAutoFit/>
          </a:bodyPr>
          <a:lstStyle/>
          <a:p>
            <a:pPr algn="l"/>
            <a:endParaRPr lang="en-US" dirty="0"/>
          </a:p>
        </p:txBody>
      </p:sp>
      <p:sp>
        <p:nvSpPr>
          <p:cNvPr id="5" name="TextBox 4">
            <a:extLst>
              <a:ext uri="{FF2B5EF4-FFF2-40B4-BE49-F238E27FC236}">
                <a16:creationId xmlns:a16="http://schemas.microsoft.com/office/drawing/2014/main" id="{7C239806-7B2D-A6DC-A111-05C7D32DDE3A}"/>
              </a:ext>
            </a:extLst>
          </p:cNvPr>
          <p:cNvSpPr txBox="1"/>
          <p:nvPr/>
        </p:nvSpPr>
        <p:spPr>
          <a:xfrm>
            <a:off x="328706" y="890494"/>
            <a:ext cx="11534588" cy="2585323"/>
          </a:xfrm>
          <a:prstGeom prst="rect">
            <a:avLst/>
          </a:prstGeom>
          <a:noFill/>
        </p:spPr>
        <p:txBody>
          <a:bodyPr wrap="square" rtlCol="0">
            <a:spAutoFit/>
          </a:bodyPr>
          <a:lstStyle/>
          <a:p>
            <a:r>
              <a:rPr lang="en-US" dirty="0">
                <a:solidFill>
                  <a:schemeClr val="bg1"/>
                </a:solidFill>
                <a:latin typeface="Agency FB" panose="020B0503020202020204" pitchFamily="34" charset="0"/>
              </a:rPr>
              <a:t>Every decade, over 3000 natural disasters take place with 400 disasters happening every year since 2020 and these numbers will not reduce but rather increase due to natural or human-induced processes. We cannot stop the natural process, however, we can reduce the ones that happen because of us. </a:t>
            </a:r>
            <a:r>
              <a:rPr lang="en-US" b="0" i="0" dirty="0">
                <a:solidFill>
                  <a:srgbClr val="EEF0FF"/>
                </a:solidFill>
                <a:effectLst/>
                <a:latin typeface="Agency FB" panose="020B0503020202020204" pitchFamily="34" charset="0"/>
              </a:rPr>
              <a:t>A 2025 analysis by </a:t>
            </a:r>
            <a:r>
              <a:rPr lang="en-US" b="0" i="1" dirty="0">
                <a:solidFill>
                  <a:srgbClr val="99C3FF"/>
                </a:solidFill>
                <a:effectLst/>
                <a:latin typeface="Agency FB" panose="020B0503020202020204" pitchFamily="34" charset="0"/>
                <a:hlinkClick r:id="rId2"/>
              </a:rPr>
              <a:t>Forbes</a:t>
            </a:r>
            <a:r>
              <a:rPr lang="en-US" b="0" i="0" dirty="0">
                <a:solidFill>
                  <a:srgbClr val="EEF0FF"/>
                </a:solidFill>
                <a:effectLst/>
                <a:latin typeface="Agency FB" panose="020B0503020202020204" pitchFamily="34" charset="0"/>
              </a:rPr>
              <a:t>  noted that the U.S. has experienced an average of 20 billion-dollar disasters per year in the last three years, which is higher than the averages for the 2010s and 2000s. </a:t>
            </a:r>
          </a:p>
          <a:p>
            <a:endParaRPr lang="en-US" dirty="0">
              <a:solidFill>
                <a:srgbClr val="EEF0FF"/>
              </a:solidFill>
              <a:latin typeface="Agency FB" panose="020B0503020202020204" pitchFamily="34" charset="0"/>
            </a:endParaRPr>
          </a:p>
          <a:p>
            <a:r>
              <a:rPr lang="en-US" b="0" i="0" dirty="0">
                <a:solidFill>
                  <a:srgbClr val="EEF0FF"/>
                </a:solidFill>
                <a:effectLst/>
                <a:latin typeface="Agency FB" panose="020B0503020202020204" pitchFamily="34" charset="0"/>
              </a:rPr>
              <a:t>These disasters cost us mentally, physically and economically. All that we have to know is that the work by satellites like Terra are not just data but an indication to how our future lifestyle may change. It is important for us  to be aware about the changes that happen to our pale blue dot. </a:t>
            </a:r>
            <a:r>
              <a:rPr lang="en-US" dirty="0">
                <a:solidFill>
                  <a:srgbClr val="EEF0FF"/>
                </a:solidFill>
                <a:latin typeface="Agency FB" panose="020B0503020202020204" pitchFamily="34" charset="0"/>
              </a:rPr>
              <a:t>Our team heartily congratulates Terra and wishing the team and the satellite to continue its flagship mission.</a:t>
            </a:r>
            <a:endParaRPr lang="en-US" b="0" i="0" dirty="0">
              <a:solidFill>
                <a:srgbClr val="EEF0FF"/>
              </a:solidFill>
              <a:effectLst/>
              <a:latin typeface="Agency FB" panose="020B0503020202020204" pitchFamily="34" charset="0"/>
            </a:endParaRPr>
          </a:p>
          <a:p>
            <a:pPr algn="l"/>
            <a:endParaRPr lang="en-US" dirty="0">
              <a:solidFill>
                <a:schemeClr val="bg1"/>
              </a:solidFill>
              <a:latin typeface="Agency FB" panose="020B0503020202020204" pitchFamily="34" charset="0"/>
            </a:endParaRPr>
          </a:p>
        </p:txBody>
      </p:sp>
      <p:pic>
        <p:nvPicPr>
          <p:cNvPr id="6" name="Picture 5">
            <a:extLst>
              <a:ext uri="{FF2B5EF4-FFF2-40B4-BE49-F238E27FC236}">
                <a16:creationId xmlns:a16="http://schemas.microsoft.com/office/drawing/2014/main" id="{A5412350-DFE0-91A9-FD31-8153F65E5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045" y="3344772"/>
            <a:ext cx="3074520" cy="3074520"/>
          </a:xfrm>
          <a:prstGeom prst="rect">
            <a:avLst/>
          </a:prstGeom>
        </p:spPr>
      </p:pic>
    </p:spTree>
    <p:extLst>
      <p:ext uri="{BB962C8B-B14F-4D97-AF65-F5344CB8AC3E}">
        <p14:creationId xmlns:p14="http://schemas.microsoft.com/office/powerpoint/2010/main" val="2149447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2480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         Terra-ria – A Tribute to Terra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Terra-ria – A Tribute to Terra </dc:title>
  <dc:creator>Badrish Khanna</dc:creator>
  <cp:lastModifiedBy>Badrish Khanna</cp:lastModifiedBy>
  <cp:revision>5</cp:revision>
  <dcterms:created xsi:type="dcterms:W3CDTF">2025-10-04T10:16:48Z</dcterms:created>
  <dcterms:modified xsi:type="dcterms:W3CDTF">2025-10-05T20:18:30Z</dcterms:modified>
</cp:coreProperties>
</file>